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Montserrat"/>
      <p:regular r:id="rId34"/>
      <p:bold r:id="rId35"/>
      <p:italic r:id="rId36"/>
      <p:boldItalic r:id="rId37"/>
    </p:embeddedFont>
    <p:embeddedFont>
      <p:font typeface="Montserrat Medium"/>
      <p:regular r:id="rId38"/>
      <p:bold r:id="rId39"/>
      <p:italic r:id="rId40"/>
      <p:boldItalic r:id="rId41"/>
    </p:embeddedFont>
    <p:embeddedFont>
      <p:font typeface="Montserrat ExtraBold"/>
      <p:bold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italic.fntdata"/><Relationship Id="rId20" Type="http://schemas.openxmlformats.org/officeDocument/2006/relationships/slide" Target="slides/slide15.xml"/><Relationship Id="rId42" Type="http://schemas.openxmlformats.org/officeDocument/2006/relationships/font" Target="fonts/MontserratExtraBold-bold.fntdata"/><Relationship Id="rId41" Type="http://schemas.openxmlformats.org/officeDocument/2006/relationships/font" Target="fonts/MontserratMedium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MontserratExtraBold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bold.fntdata"/><Relationship Id="rId12" Type="http://schemas.openxmlformats.org/officeDocument/2006/relationships/slide" Target="slides/slide7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2.xml"/><Relationship Id="rId39" Type="http://schemas.openxmlformats.org/officeDocument/2006/relationships/font" Target="fonts/MontserratMedium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Medium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3058001e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3058001e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3058001e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3058001e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e3058001e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e3058001e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e3058001e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e3058001e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3058001e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e3058001e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3058001e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3058001e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3058001e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e3058001e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3058001e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e3058001e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e3058001e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e3058001e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e3058001e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e3058001e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4c2ce2c9d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4c2ce2c9d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3058001e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e3058001e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e3058001e6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e3058001e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e3058001e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e3058001e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3058001e6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e3058001e6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e3058001e6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e3058001e6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e3058001e6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e3058001e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e3058001e6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e3058001e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e3058001e6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e3058001e6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3058001e6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e3058001e6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4c2ce2c9d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4c2ce2c9d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4c2ce2c9d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4c2ce2c9d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4c2ce2c9d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4c2ce2c9d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3058001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3058001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3058001e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3058001e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3058001e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3058001e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3058001e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3058001e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521600"/>
            <a:ext cx="47922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Versions of react js</a:t>
            </a:r>
            <a:endParaRPr sz="4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5"/>
          <p:cNvSpPr txBox="1"/>
          <p:nvPr>
            <p:ph idx="1" type="body"/>
          </p:nvPr>
        </p:nvSpPr>
        <p:spPr>
          <a:xfrm>
            <a:off x="552725" y="1200150"/>
            <a:ext cx="47514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Released on 21 November 2014.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Also comes with a few new features and bug fixes of previous functions. 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Introduced spread operators like ({…}).</a:t>
            </a:r>
            <a:endParaRPr/>
          </a:p>
        </p:txBody>
      </p:sp>
      <p:sp>
        <p:nvSpPr>
          <p:cNvPr id="215" name="Google Shape;215;p45"/>
          <p:cNvSpPr txBox="1"/>
          <p:nvPr>
            <p:ph type="title"/>
          </p:nvPr>
        </p:nvSpPr>
        <p:spPr>
          <a:xfrm>
            <a:off x="552725" y="455725"/>
            <a:ext cx="57357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0.12.0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6"/>
          <p:cNvSpPr txBox="1"/>
          <p:nvPr>
            <p:ph idx="1" type="body"/>
          </p:nvPr>
        </p:nvSpPr>
        <p:spPr>
          <a:xfrm>
            <a:off x="628200" y="1178700"/>
            <a:ext cx="5169000" cy="29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Released on 10 March 2015.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9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pendingState and this._rootNodeID.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Started supporting the es6 classes.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Deprecated some attributes like React.addons.classSet.</a:t>
            </a:r>
            <a:endParaRPr sz="1800">
              <a:highlight>
                <a:schemeClr val="dk1"/>
              </a:highlight>
            </a:endParaRPr>
          </a:p>
        </p:txBody>
      </p:sp>
      <p:sp>
        <p:nvSpPr>
          <p:cNvPr id="221" name="Google Shape;221;p46"/>
          <p:cNvSpPr txBox="1"/>
          <p:nvPr>
            <p:ph type="title"/>
          </p:nvPr>
        </p:nvSpPr>
        <p:spPr>
          <a:xfrm>
            <a:off x="552750" y="445025"/>
            <a:ext cx="5735700" cy="5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0.13.0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7"/>
          <p:cNvSpPr txBox="1"/>
          <p:nvPr>
            <p:ph idx="1" type="body"/>
          </p:nvPr>
        </p:nvSpPr>
        <p:spPr>
          <a:xfrm>
            <a:off x="332200" y="1221575"/>
            <a:ext cx="5735700" cy="31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This version released on 29 October 2015.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Introduced sercLang.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For color, it added color attribute.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Ability to access props on Dom.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Little fixing in scryRenderedDOMComponentsWithC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lass.</a:t>
            </a:r>
            <a:endParaRPr sz="1800"/>
          </a:p>
        </p:txBody>
      </p:sp>
      <p:sp>
        <p:nvSpPr>
          <p:cNvPr id="227" name="Google Shape;227;p4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0.14.1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8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They released this version on 19 August 2016.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Performance issue.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Memory leak, server rendering, etc.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3" name="Google Shape;233;p4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15.3.1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9"/>
          <p:cNvSpPr txBox="1"/>
          <p:nvPr>
            <p:ph idx="1" type="body"/>
          </p:nvPr>
        </p:nvSpPr>
        <p:spPr>
          <a:xfrm>
            <a:off x="745625" y="1125150"/>
            <a:ext cx="5327700" cy="31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CSS variables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It allows us to define a variable and write all CSS in that variable and use that variable where we want. 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React.createClass and React.DOM.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This version was released on 13 June 2017.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900"/>
              </a:spcBef>
              <a:spcAft>
                <a:spcPts val="19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9" name="Google Shape;239;p49"/>
          <p:cNvSpPr txBox="1"/>
          <p:nvPr>
            <p:ph type="title"/>
          </p:nvPr>
        </p:nvSpPr>
        <p:spPr>
          <a:xfrm>
            <a:off x="595625" y="412900"/>
            <a:ext cx="57357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15.6.0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0"/>
          <p:cNvSpPr txBox="1"/>
          <p:nvPr>
            <p:ph idx="1" type="body"/>
          </p:nvPr>
        </p:nvSpPr>
        <p:spPr>
          <a:xfrm>
            <a:off x="912150" y="1114425"/>
            <a:ext cx="5552700" cy="33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Released on 26 September 2017.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9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error boundaries.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setState behavior.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Also stops a react-with-addons.js build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Addition of React.create class.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Changing in react js lifecycle and it’s a scheduling mechanism.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4000"/>
              </a:spcBef>
              <a:spcAft>
                <a:spcPts val="4000"/>
              </a:spcAft>
              <a:buNone/>
            </a:pPr>
            <a:r>
              <a:t/>
            </a:r>
            <a:endParaRPr sz="13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5" name="Google Shape;245;p50"/>
          <p:cNvSpPr txBox="1"/>
          <p:nvPr>
            <p:ph type="title"/>
          </p:nvPr>
        </p:nvSpPr>
        <p:spPr>
          <a:xfrm>
            <a:off x="499200" y="412850"/>
            <a:ext cx="5735700" cy="5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16.0.0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1"/>
          <p:cNvSpPr txBox="1"/>
          <p:nvPr>
            <p:ph idx="1" type="body"/>
          </p:nvPr>
        </p:nvSpPr>
        <p:spPr>
          <a:xfrm>
            <a:off x="495275" y="1172125"/>
            <a:ext cx="6043500" cy="30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Released on 9 November 2017.</a:t>
            </a:r>
            <a:endParaRPr sz="17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19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 Medium"/>
              <a:buChar char="●"/>
            </a:pPr>
            <a:r>
              <a:rPr lang="en" sz="17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Stopping to support of Browser releases</a:t>
            </a:r>
            <a:endParaRPr sz="17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 Medium"/>
              <a:buChar char="●"/>
            </a:pPr>
            <a:r>
              <a:rPr lang="en" sz="17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 global variable named UML builds came with a mistake so they removed it.</a:t>
            </a:r>
            <a:endParaRPr sz="17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 Medium"/>
              <a:buChar char="●"/>
            </a:pPr>
            <a:r>
              <a:rPr lang="en" sz="17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They also optimized the code in this version.</a:t>
            </a:r>
            <a:endParaRPr sz="17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 Medium"/>
              <a:buChar char="●"/>
            </a:pPr>
            <a:r>
              <a:rPr lang="en" sz="17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Little fixing was done with textarea.</a:t>
            </a:r>
            <a:endParaRPr sz="17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 Medium"/>
              <a:buChar char="●"/>
            </a:pPr>
            <a:r>
              <a:rPr lang="en" sz="17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Added react devtool.</a:t>
            </a:r>
            <a:endParaRPr sz="17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1" name="Google Shape;251;p51"/>
          <p:cNvSpPr txBox="1"/>
          <p:nvPr>
            <p:ph type="title"/>
          </p:nvPr>
        </p:nvSpPr>
        <p:spPr>
          <a:xfrm>
            <a:off x="649175" y="466450"/>
            <a:ext cx="57357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16.1.0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2"/>
          <p:cNvSpPr txBox="1"/>
          <p:nvPr>
            <p:ph idx="1" type="body"/>
          </p:nvPr>
        </p:nvSpPr>
        <p:spPr>
          <a:xfrm>
            <a:off x="938500" y="1318025"/>
            <a:ext cx="4946400" cy="20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It released on 29 March 2018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9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Allowed to context API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packagePrevent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7" name="Google Shape;257;p52"/>
          <p:cNvSpPr txBox="1"/>
          <p:nvPr>
            <p:ph type="title"/>
          </p:nvPr>
        </p:nvSpPr>
        <p:spPr>
          <a:xfrm>
            <a:off x="617025" y="466475"/>
            <a:ext cx="5735700" cy="5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16.3.0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3"/>
          <p:cNvSpPr txBox="1"/>
          <p:nvPr>
            <p:ph idx="1" type="body"/>
          </p:nvPr>
        </p:nvSpPr>
        <p:spPr>
          <a:xfrm>
            <a:off x="771525" y="1262800"/>
            <a:ext cx="5186400" cy="18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This version released on 03 April 2018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9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Performance and error handling for development.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63" name="Google Shape;263;p53"/>
          <p:cNvSpPr txBox="1"/>
          <p:nvPr>
            <p:ph type="title"/>
          </p:nvPr>
        </p:nvSpPr>
        <p:spPr>
          <a:xfrm>
            <a:off x="584900" y="487900"/>
            <a:ext cx="57357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16.3.1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4"/>
          <p:cNvSpPr txBox="1"/>
          <p:nvPr>
            <p:ph idx="1" type="body"/>
          </p:nvPr>
        </p:nvSpPr>
        <p:spPr>
          <a:xfrm>
            <a:off x="627750" y="1221600"/>
            <a:ext cx="5180100" cy="21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Released on 16 April 2018</a:t>
            </a:r>
            <a:endParaRPr sz="17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1900"/>
              </a:spcBef>
              <a:spcAft>
                <a:spcPts val="0"/>
              </a:spcAft>
              <a:buSzPts val="1700"/>
              <a:buFont typeface="Montserrat Medium"/>
              <a:buChar char="●"/>
            </a:pPr>
            <a:r>
              <a:rPr lang="en" sz="17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Some issue of a crash in internet explorer which was resolved in this version.</a:t>
            </a:r>
            <a:endParaRPr sz="17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Char char="●"/>
            </a:pPr>
            <a:r>
              <a:rPr lang="en" sz="17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Introduced the UMD build.</a:t>
            </a:r>
            <a:endParaRPr sz="17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900"/>
              </a:spcBef>
              <a:spcAft>
                <a:spcPts val="190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69" name="Google Shape;269;p54"/>
          <p:cNvSpPr txBox="1"/>
          <p:nvPr>
            <p:ph type="title"/>
          </p:nvPr>
        </p:nvSpPr>
        <p:spPr>
          <a:xfrm>
            <a:off x="627750" y="466450"/>
            <a:ext cx="5735700" cy="4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16.3.2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724200" y="1446600"/>
            <a:ext cx="5201700" cy="24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Introduced to the public or made as open source.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190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It was introduced on 29 May 2013.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724200" y="445025"/>
            <a:ext cx="57357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0.3.0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5"/>
          <p:cNvSpPr txBox="1"/>
          <p:nvPr>
            <p:ph idx="1" type="body"/>
          </p:nvPr>
        </p:nvSpPr>
        <p:spPr>
          <a:xfrm>
            <a:off x="584875" y="1191300"/>
            <a:ext cx="5287200" cy="31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Release on 24 May 2018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9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Provided a pointer Event.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Given a useful ability to define a prototype.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getDerivedStateFromProps()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testInstance.parent.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React.unstable_Profile.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5" name="Google Shape;275;p55"/>
          <p:cNvSpPr txBox="1"/>
          <p:nvPr>
            <p:ph type="title"/>
          </p:nvPr>
        </p:nvSpPr>
        <p:spPr>
          <a:xfrm>
            <a:off x="434850" y="359300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16.4.0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6"/>
          <p:cNvSpPr txBox="1"/>
          <p:nvPr>
            <p:ph idx="1" type="body"/>
          </p:nvPr>
        </p:nvSpPr>
        <p:spPr>
          <a:xfrm>
            <a:off x="696500" y="1146575"/>
            <a:ext cx="4982700" cy="29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React DevTool profile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Able to handle errors gracefully 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features like onAuxClick which is used for browser events.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movementX and movementY 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This release happens on 05 September 2018.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900"/>
              </a:spcBef>
              <a:spcAft>
                <a:spcPts val="19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1" name="Google Shape;281;p56"/>
          <p:cNvSpPr txBox="1"/>
          <p:nvPr>
            <p:ph type="title"/>
          </p:nvPr>
        </p:nvSpPr>
        <p:spPr>
          <a:xfrm>
            <a:off x="509900" y="434325"/>
            <a:ext cx="57357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16.5.0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7"/>
          <p:cNvSpPr txBox="1"/>
          <p:nvPr>
            <p:ph idx="1" type="body"/>
          </p:nvPr>
        </p:nvSpPr>
        <p:spPr>
          <a:xfrm>
            <a:off x="895625" y="1386425"/>
            <a:ext cx="4205100" cy="19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Introduced on 23 October 2018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9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contextType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priority levels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lazy()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7" name="Google Shape;287;p57"/>
          <p:cNvSpPr txBox="1"/>
          <p:nvPr>
            <p:ph type="title"/>
          </p:nvPr>
        </p:nvSpPr>
        <p:spPr>
          <a:xfrm>
            <a:off x="692025" y="584325"/>
            <a:ext cx="57357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16.6.0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8"/>
          <p:cNvSpPr txBox="1"/>
          <p:nvPr>
            <p:ph idx="1" type="body"/>
          </p:nvPr>
        </p:nvSpPr>
        <p:spPr>
          <a:xfrm>
            <a:off x="884900" y="1466375"/>
            <a:ext cx="4172700" cy="15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lazy for loading on rendering.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bugs for SSR.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20 December 2018.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3" name="Google Shape;293;p58"/>
          <p:cNvSpPr txBox="1"/>
          <p:nvPr>
            <p:ph type="title"/>
          </p:nvPr>
        </p:nvSpPr>
        <p:spPr>
          <a:xfrm>
            <a:off x="627750" y="530750"/>
            <a:ext cx="57357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16.7.0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9"/>
          <p:cNvSpPr txBox="1"/>
          <p:nvPr>
            <p:ph idx="1" type="body"/>
          </p:nvPr>
        </p:nvSpPr>
        <p:spPr>
          <a:xfrm>
            <a:off x="675100" y="1241350"/>
            <a:ext cx="44577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React.lazy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improved useReduce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ReacttestRenderer.act and ReacttestUtils.act()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This version introduced on 06 February 2019.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9" name="Google Shape;299;p59"/>
          <p:cNvSpPr txBox="1"/>
          <p:nvPr>
            <p:ph type="title"/>
          </p:nvPr>
        </p:nvSpPr>
        <p:spPr>
          <a:xfrm>
            <a:off x="675100" y="434300"/>
            <a:ext cx="57357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16.8.0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0"/>
          <p:cNvSpPr txBox="1"/>
          <p:nvPr>
            <p:ph idx="1" type="body"/>
          </p:nvPr>
        </p:nvSpPr>
        <p:spPr>
          <a:xfrm>
            <a:off x="760800" y="1327075"/>
            <a:ext cx="47685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They fixed some bugs for the functions like useReduce()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Fix butg on safari and Devtool for iframes.</a:t>
            </a:r>
            <a:endParaRPr sz="1800">
              <a:highlight>
                <a:schemeClr val="dk1"/>
              </a:highlight>
            </a:endParaRPr>
          </a:p>
        </p:txBody>
      </p:sp>
      <p:sp>
        <p:nvSpPr>
          <p:cNvPr id="305" name="Google Shape;305;p60"/>
          <p:cNvSpPr txBox="1"/>
          <p:nvPr>
            <p:ph type="title"/>
          </p:nvPr>
        </p:nvSpPr>
        <p:spPr>
          <a:xfrm>
            <a:off x="760800" y="487875"/>
            <a:ext cx="57357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16.8.6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61"/>
          <p:cNvSpPr txBox="1"/>
          <p:nvPr>
            <p:ph idx="1" type="body"/>
          </p:nvPr>
        </p:nvSpPr>
        <p:spPr>
          <a:xfrm>
            <a:off x="514350" y="1264450"/>
            <a:ext cx="4907700" cy="22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Released in September 2019.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Hook released.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Improve memory performance by clearing extra fiber attributes at the time of unmounting.</a:t>
            </a:r>
            <a:endParaRPr sz="1300">
              <a:solidFill>
                <a:srgbClr val="000000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11" name="Google Shape;311;p61"/>
          <p:cNvSpPr txBox="1"/>
          <p:nvPr>
            <p:ph type="title"/>
          </p:nvPr>
        </p:nvSpPr>
        <p:spPr>
          <a:xfrm>
            <a:off x="670600" y="498600"/>
            <a:ext cx="57357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16.10.0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2"/>
          <p:cNvSpPr txBox="1"/>
          <p:nvPr>
            <p:ph idx="1" type="body"/>
          </p:nvPr>
        </p:nvSpPr>
        <p:spPr>
          <a:xfrm>
            <a:off x="450050" y="1189325"/>
            <a:ext cx="5434800" cy="26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22 October 2019.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Fix mouseenter handlers from firing twice inside nested React containers. 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Remove unstable_createRoot and unstable_createSyncRoot experimental APIs.</a:t>
            </a:r>
            <a:endParaRPr sz="1800">
              <a:highlight>
                <a:schemeClr val="dk1"/>
              </a:highlight>
            </a:endParaRPr>
          </a:p>
        </p:txBody>
      </p:sp>
      <p:sp>
        <p:nvSpPr>
          <p:cNvPr id="317" name="Google Shape;317;p62"/>
          <p:cNvSpPr txBox="1"/>
          <p:nvPr>
            <p:ph type="title"/>
          </p:nvPr>
        </p:nvSpPr>
        <p:spPr>
          <a:xfrm>
            <a:off x="649175" y="520025"/>
            <a:ext cx="5735700" cy="6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16.11.0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3"/>
          <p:cNvSpPr txBox="1"/>
          <p:nvPr>
            <p:ph idx="1" type="body"/>
          </p:nvPr>
        </p:nvSpPr>
        <p:spPr>
          <a:xfrm>
            <a:off x="621500" y="1236425"/>
            <a:ext cx="4950600" cy="24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Char char="●"/>
            </a:pPr>
            <a:r>
              <a:rPr lang="en" sz="17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22 March 2021.</a:t>
            </a:r>
            <a:endParaRPr sz="17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Char char="●"/>
            </a:pPr>
            <a:r>
              <a:rPr lang="en" sz="17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React 17 release is unusual because it doesn’t add any new developer facing features. </a:t>
            </a:r>
            <a:endParaRPr sz="17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Char char="●"/>
            </a:pPr>
            <a:r>
              <a:rPr lang="en" sz="17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Release is primarily focused on making it easier to upgrade React itself.</a:t>
            </a:r>
            <a:endParaRPr sz="17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63"/>
          <p:cNvSpPr txBox="1"/>
          <p:nvPr>
            <p:ph type="title"/>
          </p:nvPr>
        </p:nvSpPr>
        <p:spPr>
          <a:xfrm>
            <a:off x="670600" y="477175"/>
            <a:ext cx="57357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17.0.2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760825" y="1232300"/>
            <a:ext cx="5861400" cy="28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New features and bug fixing.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Example  &lt;span&gt;{/* */}&lt;/span&gt;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In server-side rendering to API.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Introduced the keyword called prop.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Version was introduced on 20 July 2013.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617025" y="455750"/>
            <a:ext cx="5735700" cy="6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0.4.0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782250" y="1039450"/>
            <a:ext cx="5454300" cy="33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Focused on memory management.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Selection and compositions.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Introduced getInitialState and getDefaultProps. 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Windows by</a:t>
            </a: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introducing</a:t>
            </a: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React.isvalidClass.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Version released on 20 October 2013.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713475" y="391450"/>
            <a:ext cx="57357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0.5.0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772775" y="1135875"/>
            <a:ext cx="5292300" cy="31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Char char="●"/>
            </a:pPr>
            <a:r>
              <a:rPr lang="en" sz="17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Released on 20 December 2013.</a:t>
            </a:r>
            <a:endParaRPr sz="17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Char char="●"/>
            </a:pPr>
            <a:r>
              <a:rPr lang="en" sz="17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Multimedia improvements like support for audio and video loops.</a:t>
            </a:r>
            <a:endParaRPr sz="17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Char char="●"/>
            </a:pPr>
            <a:r>
              <a:rPr lang="en" sz="17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jstransform and esprima-fb tools.</a:t>
            </a:r>
            <a:endParaRPr sz="17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Char char="●"/>
            </a:pPr>
            <a:r>
              <a:rPr lang="en" sz="17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New attributes like:</a:t>
            </a:r>
            <a:endParaRPr sz="17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Char char="○"/>
            </a:pPr>
            <a:r>
              <a:rPr lang="en" sz="17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autoCorrect</a:t>
            </a:r>
            <a:endParaRPr sz="17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Char char="○"/>
            </a:pPr>
            <a:r>
              <a:rPr lang="en" sz="17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onContextMenu events</a:t>
            </a:r>
            <a:endParaRPr sz="17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4000"/>
              </a:spcBef>
              <a:spcAft>
                <a:spcPts val="190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670625" y="455725"/>
            <a:ext cx="5735700" cy="6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0.8.0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985825" y="985850"/>
            <a:ext cx="45435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Montserrat Medium"/>
              <a:buChar char="●"/>
            </a:pPr>
            <a:r>
              <a:rPr lang="en" sz="17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Released on 20 February 2014. </a:t>
            </a:r>
            <a:endParaRPr sz="17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Char char="●"/>
            </a:pPr>
            <a:r>
              <a:rPr lang="en" sz="17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crossOrigin</a:t>
            </a:r>
            <a:endParaRPr sz="17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Char char="●"/>
            </a:pPr>
            <a:r>
              <a:rPr lang="en" sz="17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download and hrefLang</a:t>
            </a:r>
            <a:endParaRPr sz="17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Char char="●"/>
            </a:pPr>
            <a:r>
              <a:rPr lang="en" sz="17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MediaGroup</a:t>
            </a:r>
            <a:endParaRPr sz="17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Char char="●"/>
            </a:pPr>
            <a:r>
              <a:rPr lang="en" sz="17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Muted</a:t>
            </a:r>
            <a:endParaRPr sz="17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Char char="●"/>
            </a:pPr>
            <a:r>
              <a:rPr lang="en" sz="17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Seamless</a:t>
            </a:r>
            <a:endParaRPr sz="17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Char char="●"/>
            </a:pPr>
            <a:r>
              <a:rPr lang="en" sz="17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srcDoc</a:t>
            </a:r>
            <a:endParaRPr sz="17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Char char="●"/>
            </a:pPr>
            <a:r>
              <a:rPr lang="en" sz="17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scope attributes</a:t>
            </a:r>
            <a:endParaRPr sz="17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Char char="●"/>
            </a:pPr>
            <a:r>
              <a:rPr lang="en" sz="17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arrayOf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681325" y="402150"/>
            <a:ext cx="57357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0.9.0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idx="1" type="body"/>
          </p:nvPr>
        </p:nvSpPr>
        <p:spPr>
          <a:xfrm>
            <a:off x="835800" y="1071550"/>
            <a:ext cx="3900600" cy="3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 Medium"/>
              <a:buChar char="●"/>
            </a:pPr>
            <a:r>
              <a:rPr lang="en" sz="17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Component</a:t>
            </a:r>
            <a:endParaRPr sz="17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 Medium"/>
              <a:buChar char="●"/>
            </a:pPr>
            <a:r>
              <a:rPr lang="en" sz="17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oneOfType</a:t>
            </a:r>
            <a:endParaRPr sz="17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 Medium"/>
              <a:buChar char="●"/>
            </a:pPr>
            <a:r>
              <a:rPr lang="en" sz="17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Renderable</a:t>
            </a:r>
            <a:endParaRPr sz="17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 Medium"/>
              <a:buChar char="●"/>
            </a:pPr>
            <a:r>
              <a:rPr lang="en" sz="17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PropTypes</a:t>
            </a:r>
            <a:endParaRPr sz="17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 Medium"/>
              <a:buChar char="●"/>
            </a:pPr>
            <a:r>
              <a:rPr lang="en" sz="17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onMouseOver</a:t>
            </a:r>
            <a:endParaRPr sz="17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 Medium"/>
              <a:buChar char="●"/>
            </a:pPr>
            <a:r>
              <a:rPr lang="en" sz="17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onMouseOut</a:t>
            </a:r>
            <a:endParaRPr sz="17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 Medium"/>
              <a:buChar char="●"/>
            </a:pPr>
            <a:r>
              <a:rPr lang="en" sz="17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onLoad</a:t>
            </a:r>
            <a:endParaRPr sz="17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 Medium"/>
              <a:buChar char="●"/>
            </a:pPr>
            <a:r>
              <a:rPr lang="en" sz="17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onError</a:t>
            </a:r>
            <a:endParaRPr sz="1800"/>
          </a:p>
        </p:txBody>
      </p:sp>
      <p:sp>
        <p:nvSpPr>
          <p:cNvPr id="197" name="Google Shape;197;p42"/>
          <p:cNvSpPr txBox="1"/>
          <p:nvPr>
            <p:ph type="title"/>
          </p:nvPr>
        </p:nvSpPr>
        <p:spPr>
          <a:xfrm>
            <a:off x="563450" y="402175"/>
            <a:ext cx="5735700" cy="5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Version 0.9.0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idx="1" type="body"/>
          </p:nvPr>
        </p:nvSpPr>
        <p:spPr>
          <a:xfrm>
            <a:off x="938500" y="1468050"/>
            <a:ext cx="4946400" cy="20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Released on 21 March 2014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9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srcSet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textAnchor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3" name="Google Shape;203;p43"/>
          <p:cNvSpPr txBox="1"/>
          <p:nvPr>
            <p:ph type="title"/>
          </p:nvPr>
        </p:nvSpPr>
        <p:spPr>
          <a:xfrm>
            <a:off x="670600" y="412875"/>
            <a:ext cx="57357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0.10.0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4"/>
          <p:cNvSpPr txBox="1"/>
          <p:nvPr>
            <p:ph idx="1" type="body"/>
          </p:nvPr>
        </p:nvSpPr>
        <p:spPr>
          <a:xfrm>
            <a:off x="578650" y="1275150"/>
            <a:ext cx="5604300" cy="25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Released on 17</a:t>
            </a:r>
            <a:r>
              <a:rPr baseline="30000"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th</a:t>
            </a: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July 2014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Improved performance of SVG and its Normalized view events.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It also added a new function called transform with details.</a:t>
            </a:r>
            <a:endParaRPr sz="1900">
              <a:highlight>
                <a:schemeClr val="dk1"/>
              </a:highlight>
            </a:endParaRPr>
          </a:p>
        </p:txBody>
      </p:sp>
      <p:sp>
        <p:nvSpPr>
          <p:cNvPr id="209" name="Google Shape;209;p44"/>
          <p:cNvSpPr txBox="1"/>
          <p:nvPr>
            <p:ph type="title"/>
          </p:nvPr>
        </p:nvSpPr>
        <p:spPr>
          <a:xfrm>
            <a:off x="578650" y="434300"/>
            <a:ext cx="57357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0.11.0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